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487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6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1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0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5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04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814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81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754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590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DAF01-E9CE-4C1E-8174-F8F171DCFFC9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38B1B-0D98-4301-BC65-416C585FF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64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81.png"/><Relationship Id="rId3" Type="http://schemas.openxmlformats.org/officeDocument/2006/relationships/image" Target="../media/image49.png"/><Relationship Id="rId7" Type="http://schemas.openxmlformats.org/officeDocument/2006/relationships/image" Target="../media/image65.png"/><Relationship Id="rId12" Type="http://schemas.openxmlformats.org/officeDocument/2006/relationships/image" Target="../media/image80.png"/><Relationship Id="rId17" Type="http://schemas.openxmlformats.org/officeDocument/2006/relationships/image" Target="../media/image61.png"/><Relationship Id="rId2" Type="http://schemas.openxmlformats.org/officeDocument/2006/relationships/image" Target="../media/image64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70.png"/><Relationship Id="rId15" Type="http://schemas.openxmlformats.org/officeDocument/2006/relationships/image" Target="../media/image83.png"/><Relationship Id="rId5" Type="http://schemas.openxmlformats.org/officeDocument/2006/relationships/image" Target="../media/image63.png"/><Relationship Id="rId10" Type="http://schemas.openxmlformats.org/officeDocument/2006/relationships/image" Target="../media/image69.png"/><Relationship Id="rId9" Type="http://schemas.openxmlformats.org/officeDocument/2006/relationships/image" Target="../media/image68.png"/><Relationship Id="rId14" Type="http://schemas.openxmlformats.org/officeDocument/2006/relationships/image" Target="../media/image82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2.png"/><Relationship Id="rId18" Type="http://schemas.openxmlformats.org/officeDocument/2006/relationships/image" Target="../media/image93.png"/><Relationship Id="rId3" Type="http://schemas.openxmlformats.org/officeDocument/2006/relationships/image" Target="../media/image85.png"/><Relationship Id="rId7" Type="http://schemas.openxmlformats.org/officeDocument/2006/relationships/image" Target="../media/image65.png"/><Relationship Id="rId12" Type="http://schemas.openxmlformats.org/officeDocument/2006/relationships/image" Target="../media/image88.png"/><Relationship Id="rId17" Type="http://schemas.openxmlformats.org/officeDocument/2006/relationships/image" Target="../media/image92.png"/><Relationship Id="rId2" Type="http://schemas.openxmlformats.org/officeDocument/2006/relationships/image" Target="../media/image84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70.png"/><Relationship Id="rId5" Type="http://schemas.openxmlformats.org/officeDocument/2006/relationships/image" Target="../media/image87.png"/><Relationship Id="rId15" Type="http://schemas.openxmlformats.org/officeDocument/2006/relationships/image" Target="../media/image90.png"/><Relationship Id="rId10" Type="http://schemas.openxmlformats.org/officeDocument/2006/relationships/image" Target="../media/image69.png"/><Relationship Id="rId19" Type="http://schemas.openxmlformats.org/officeDocument/2006/relationships/image" Target="../media/image94.png"/><Relationship Id="rId4" Type="http://schemas.openxmlformats.org/officeDocument/2006/relationships/image" Target="../media/image86.png"/><Relationship Id="rId9" Type="http://schemas.openxmlformats.org/officeDocument/2006/relationships/image" Target="../media/image68.png"/><Relationship Id="rId14" Type="http://schemas.openxmlformats.org/officeDocument/2006/relationships/image" Target="../media/image8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12" Type="http://schemas.openxmlformats.org/officeDocument/2006/relationships/image" Target="../media/image20.png"/><Relationship Id="rId17" Type="http://schemas.openxmlformats.org/officeDocument/2006/relationships/image" Target="../media/image2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12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2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49.png"/><Relationship Id="rId21" Type="http://schemas.openxmlformats.org/officeDocument/2006/relationships/image" Target="../media/image79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61.png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5486"/>
            <a:ext cx="7772400" cy="110251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Электродвижущая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сила.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/>
            </a:r>
            <a:b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Ома для полной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цепи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246" y="1419622"/>
            <a:ext cx="5581507" cy="328750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47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1357659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 рисунке указана цепь, ток в которой равен 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Известно, что при коротком замыкании, ток становится равным 82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Внешнее сопротивление равно 20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Тогда какой источник нужно включить в эту цепь, чтобы увеличить в ней силу тока до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4 А 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полную ЭДС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до 90 В?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8" name="Прямоугольник 21"/>
          <p:cNvSpPr/>
          <p:nvPr/>
        </p:nvSpPr>
        <p:spPr>
          <a:xfrm>
            <a:off x="251520" y="1633655"/>
            <a:ext cx="2130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</a:rPr>
              <a:t>Дано: </a:t>
            </a:r>
            <a:endParaRPr lang="en-CA" sz="2000" dirty="0" smtClean="0">
              <a:latin typeface="Cambria Math" panose="02040503050406030204" pitchFamily="18" charset="0"/>
            </a:endParaRPr>
          </a:p>
        </p:txBody>
      </p:sp>
      <p:cxnSp>
        <p:nvCxnSpPr>
          <p:cNvPr id="29" name="Straight Connector 42"/>
          <p:cNvCxnSpPr/>
          <p:nvPr/>
        </p:nvCxnSpPr>
        <p:spPr>
          <a:xfrm flipH="1">
            <a:off x="323534" y="3795886"/>
            <a:ext cx="1224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 ? </m:t>
                      </m:r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3846" t="-7576" r="-6615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22"/>
          <p:cNvCxnSpPr/>
          <p:nvPr/>
        </p:nvCxnSpPr>
        <p:spPr>
          <a:xfrm>
            <a:off x="1547664" y="1967050"/>
            <a:ext cx="0" cy="22608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𝑅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20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7692" r="-6383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576" r="-860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7692" r="-717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=4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7576" r="-8556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90 В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7692" r="-812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1763688" y="2571750"/>
                <a:ext cx="3627596" cy="967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f>
                            <m:f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ru-RU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ru-RU" sz="2000" i="1">
                                      <a:latin typeface="Cambria Math"/>
                                    </a:rPr>
                                    <m:t>к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ru-RU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000" i="1">
                              <a:latin typeface="Cambria Math"/>
                            </a:rPr>
                            <m:t>−1</m:t>
                          </m:r>
                          <m:r>
                            <m:rPr>
                              <m:nor/>
                            </m:rPr>
                            <a:rPr lang="ru-RU" sz="2000" dirty="0"/>
                            <m:t> 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20</m:t>
                          </m:r>
                        </m:num>
                        <m:den>
                          <m:f>
                            <m:f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/>
                                </a:rPr>
                                <m:t>82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0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=0,5 </m:t>
                      </m:r>
                      <m:r>
                        <a:rPr lang="ru-RU" sz="2000" b="0" i="1" smtClean="0">
                          <a:latin typeface="Cambria Math"/>
                        </a:rPr>
                        <m:t>Ом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2571750"/>
                <a:ext cx="3627596" cy="967444"/>
              </a:xfrm>
              <a:prstGeom prst="rect">
                <a:avLst/>
              </a:prstGeom>
              <a:blipFill rotWithShape="1">
                <a:blip r:embed="rId12"/>
                <a:stretch>
                  <a:fillRect r="-21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63541" y="1771529"/>
                <a:ext cx="1430071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000" i="1"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541" y="1771529"/>
                <a:ext cx="1430071" cy="718851"/>
              </a:xfrm>
              <a:prstGeom prst="rect">
                <a:avLst/>
              </a:prstGeom>
              <a:blipFill rotWithShape="1">
                <a:blip r:embed="rId13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1763688" y="3651870"/>
                <a:ext cx="189622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i="1">
                          <a:latin typeface="Cambria Math"/>
                        </a:rPr>
                        <m:t>𝑅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651870"/>
                <a:ext cx="1896225" cy="400110"/>
              </a:xfrm>
              <a:prstGeom prst="rect">
                <a:avLst/>
              </a:prstGeom>
              <a:blipFill rotWithShape="1">
                <a:blip r:embed="rId14"/>
                <a:stretch>
                  <a:fillRect t="-7576" r="-4823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763688" y="4259872"/>
                <a:ext cx="321902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=2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20</m:t>
                          </m:r>
                          <m:r>
                            <a:rPr lang="en-US" sz="2000" i="1">
                              <a:latin typeface="Cambria Math"/>
                            </a:rPr>
                            <m:t>+</m:t>
                          </m:r>
                          <m:r>
                            <a:rPr lang="en-US" sz="2000" b="0" i="0" smtClean="0">
                              <a:latin typeface="Cambria Math"/>
                            </a:rPr>
                            <m:t>0,5</m:t>
                          </m:r>
                        </m:e>
                      </m:d>
                      <m:r>
                        <a:rPr lang="en-US" sz="2000" b="0" i="0" smtClean="0">
                          <a:latin typeface="Cambria Math"/>
                        </a:rPr>
                        <m:t>=41 </m:t>
                      </m:r>
                      <m:r>
                        <a:rPr lang="ru-RU" sz="2000" b="0" i="0" smtClean="0">
                          <a:latin typeface="Cambria Math"/>
                        </a:rPr>
                        <m:t>В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259872"/>
                <a:ext cx="3219023" cy="400110"/>
              </a:xfrm>
              <a:prstGeom prst="rect">
                <a:avLst/>
              </a:prstGeom>
              <a:blipFill rotWithShape="1">
                <a:blip r:embed="rId15"/>
                <a:stretch>
                  <a:fillRect t="-7692" r="-265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2" name="Группа 5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Группа 41"/>
          <p:cNvGrpSpPr/>
          <p:nvPr/>
        </p:nvGrpSpPr>
        <p:grpSpPr>
          <a:xfrm>
            <a:off x="5545052" y="1599721"/>
            <a:ext cx="2915380" cy="2589531"/>
            <a:chOff x="5313116" y="1599721"/>
            <a:chExt cx="2915380" cy="25895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6319924" y="1599721"/>
                  <a:ext cx="499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19924" y="1599721"/>
                  <a:ext cx="499496" cy="430887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l="-1220" t="-8451" r="-21951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4" name="Группа 43"/>
            <p:cNvGrpSpPr/>
            <p:nvPr/>
          </p:nvGrpSpPr>
          <p:grpSpPr>
            <a:xfrm>
              <a:off x="5313116" y="1923678"/>
              <a:ext cx="2915380" cy="2265574"/>
              <a:chOff x="5068800" y="1349518"/>
              <a:chExt cx="3518673" cy="27344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i="1" smtClean="0">
                              <a:latin typeface="Cambria Math"/>
                            </a:rPr>
                            <m:t>𝑅</m:t>
                          </m:r>
                        </m:oMath>
                      </m:oMathPara>
                    </a14:m>
                    <a:endParaRPr lang="ru-RU" sz="2200" dirty="0"/>
                  </a:p>
                </p:txBody>
              </p:sp>
            </mc:Choice>
            <mc:Fallback xmlns="">
              <p:sp>
                <p:nvSpPr>
                  <p:cNvPr id="8" name="TextBox 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10169" r="-44068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7370748" y="1349518"/>
                    <a:ext cx="559366" cy="52005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2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ru-RU" sz="2200" i="1" dirty="0"/>
                  </a:p>
                </p:txBody>
              </p:sp>
            </mc:Choice>
            <mc:Fallback xmlns="">
              <p:sp>
                <p:nvSpPr>
                  <p:cNvPr id="9" name="TextBox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70748" y="1349518"/>
                    <a:ext cx="559366" cy="520053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t="-8571" r="-22078" b="-2857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48" name="Группа 47"/>
              <p:cNvGrpSpPr/>
              <p:nvPr/>
            </p:nvGrpSpPr>
            <p:grpSpPr>
              <a:xfrm>
                <a:off x="6154767" y="1412661"/>
                <a:ext cx="1352706" cy="833798"/>
                <a:chOff x="1043608" y="987574"/>
                <a:chExt cx="1512168" cy="936104"/>
              </a:xfrm>
            </p:grpSpPr>
            <p:cxnSp>
              <p:nvCxnSpPr>
                <p:cNvPr id="66" name="Прямая соединительная линия 65"/>
                <p:cNvCxnSpPr/>
                <p:nvPr/>
              </p:nvCxnSpPr>
              <p:spPr>
                <a:xfrm>
                  <a:off x="1691680" y="1203598"/>
                  <a:ext cx="0" cy="50405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Прямая соединительная линия 66"/>
                <p:cNvCxnSpPr/>
                <p:nvPr/>
              </p:nvCxnSpPr>
              <p:spPr>
                <a:xfrm>
                  <a:off x="1907704" y="987574"/>
                  <a:ext cx="0" cy="93610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Прямая соединительная линия 67"/>
                <p:cNvCxnSpPr/>
                <p:nvPr/>
              </p:nvCxnSpPr>
              <p:spPr>
                <a:xfrm>
                  <a:off x="1907704" y="1455626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>
                  <a:off x="1043608" y="1458467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7507473" y="1829560"/>
                <a:ext cx="1080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 стрелкой 55"/>
              <p:cNvCxnSpPr/>
              <p:nvPr/>
            </p:nvCxnSpPr>
            <p:spPr>
              <a:xfrm>
                <a:off x="7410778" y="1829561"/>
                <a:ext cx="57340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5076056" y="1816271"/>
                <a:ext cx="0" cy="21259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flipH="1">
                <a:off x="5076056" y="1832091"/>
                <a:ext cx="117239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9" name="Группа 58"/>
              <p:cNvGrpSpPr/>
              <p:nvPr/>
            </p:nvGrpSpPr>
            <p:grpSpPr>
              <a:xfrm>
                <a:off x="5906487" y="3769804"/>
                <a:ext cx="1875712" cy="314114"/>
                <a:chOff x="3725960" y="3147814"/>
                <a:chExt cx="1692080" cy="270403"/>
              </a:xfrm>
            </p:grpSpPr>
            <p:sp>
              <p:nvSpPr>
                <p:cNvPr id="63" name="Прямоугольник 62"/>
                <p:cNvSpPr/>
                <p:nvPr/>
              </p:nvSpPr>
              <p:spPr>
                <a:xfrm>
                  <a:off x="4211960" y="3147814"/>
                  <a:ext cx="720080" cy="27040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4" name="Прямая соединительная линия 63"/>
                <p:cNvCxnSpPr>
                  <a:stCxn id="63" idx="3"/>
                </p:cNvCxnSpPr>
                <p:nvPr/>
              </p:nvCxnSpPr>
              <p:spPr>
                <a:xfrm flipV="1">
                  <a:off x="4932040" y="3283015"/>
                  <a:ext cx="486000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Прямая соединительная линия 64"/>
                <p:cNvCxnSpPr/>
                <p:nvPr/>
              </p:nvCxnSpPr>
              <p:spPr>
                <a:xfrm flipH="1">
                  <a:off x="3725960" y="3283016"/>
                  <a:ext cx="48600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0" name="Прямая соединительная линия 59"/>
              <p:cNvCxnSpPr/>
              <p:nvPr/>
            </p:nvCxnSpPr>
            <p:spPr>
              <a:xfrm flipH="1">
                <a:off x="5068800" y="3927707"/>
                <a:ext cx="84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>
                <a:off x="8571600" y="1829560"/>
                <a:ext cx="0" cy="210753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>
                <a:off x="7697479" y="3926860"/>
                <a:ext cx="87412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8451" r="-21519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2506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1357659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 рисунке указана цепь, ток в которой равен 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Известно, что при коротком замыкании, ток становится равным 82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Внешнее сопротивление равно 20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Тогда какой источник нужно включить в эту цепь, чтобы увеличить в ней силу тока до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4 А 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полную ЭДС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до 90 В?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436096" y="1599721"/>
            <a:ext cx="2915380" cy="2589531"/>
            <a:chOff x="5313116" y="1599721"/>
            <a:chExt cx="2915380" cy="25895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6342219" y="1629438"/>
                  <a:ext cx="499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42219" y="1629438"/>
                  <a:ext cx="499496" cy="43088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220" t="-8451" r="-21951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Группа 5"/>
            <p:cNvGrpSpPr/>
            <p:nvPr/>
          </p:nvGrpSpPr>
          <p:grpSpPr>
            <a:xfrm>
              <a:off x="5313116" y="1851670"/>
              <a:ext cx="2915380" cy="2337582"/>
              <a:chOff x="5068800" y="1262609"/>
              <a:chExt cx="3518673" cy="282130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i="1" smtClean="0">
                              <a:latin typeface="Cambria Math"/>
                            </a:rPr>
                            <m:t>𝑅</m:t>
                          </m:r>
                        </m:oMath>
                      </m:oMathPara>
                    </a14:m>
                    <a:endParaRPr lang="ru-RU" sz="2200" dirty="0"/>
                  </a:p>
                </p:txBody>
              </p:sp>
            </mc:Choice>
            <mc:Fallback xmlns="">
              <p:sp>
                <p:nvSpPr>
                  <p:cNvPr id="8" name="TextBox 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10169" r="-41667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7370748" y="1262609"/>
                    <a:ext cx="567259" cy="52005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2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ru-RU" sz="2200" i="1" dirty="0"/>
                  </a:p>
                </p:txBody>
              </p:sp>
            </mc:Choice>
            <mc:Fallback xmlns="">
              <p:sp>
                <p:nvSpPr>
                  <p:cNvPr id="9" name="TextBox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70748" y="1262609"/>
                    <a:ext cx="567259" cy="520052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t="-8571" r="-22078" b="-2857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Группа 9"/>
              <p:cNvGrpSpPr/>
              <p:nvPr/>
            </p:nvGrpSpPr>
            <p:grpSpPr>
              <a:xfrm>
                <a:off x="6154767" y="1412661"/>
                <a:ext cx="1352706" cy="833798"/>
                <a:chOff x="1043608" y="987574"/>
                <a:chExt cx="1512168" cy="936104"/>
              </a:xfrm>
            </p:grpSpPr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1691680" y="1203598"/>
                  <a:ext cx="0" cy="50405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1907704" y="987574"/>
                  <a:ext cx="0" cy="93610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1907704" y="1455626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1043608" y="1458467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7507473" y="1829560"/>
                <a:ext cx="1080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>
                <a:off x="7410778" y="1829561"/>
                <a:ext cx="57340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6056" y="1816271"/>
                <a:ext cx="0" cy="21259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H="1">
                <a:off x="5076056" y="1832091"/>
                <a:ext cx="117239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5" name="Группа 14"/>
              <p:cNvGrpSpPr/>
              <p:nvPr/>
            </p:nvGrpSpPr>
            <p:grpSpPr>
              <a:xfrm>
                <a:off x="5906487" y="3769804"/>
                <a:ext cx="1875712" cy="314114"/>
                <a:chOff x="3725960" y="3147814"/>
                <a:chExt cx="1692080" cy="270403"/>
              </a:xfrm>
            </p:grpSpPr>
            <p:sp>
              <p:nvSpPr>
                <p:cNvPr id="19" name="Прямоугольник 18"/>
                <p:cNvSpPr/>
                <p:nvPr/>
              </p:nvSpPr>
              <p:spPr>
                <a:xfrm>
                  <a:off x="4211960" y="3147814"/>
                  <a:ext cx="720080" cy="27040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0" name="Прямая соединительная линия 19"/>
                <p:cNvCxnSpPr>
                  <a:stCxn id="19" idx="3"/>
                </p:cNvCxnSpPr>
                <p:nvPr/>
              </p:nvCxnSpPr>
              <p:spPr>
                <a:xfrm flipV="1">
                  <a:off x="4932040" y="3283015"/>
                  <a:ext cx="486000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flipH="1">
                  <a:off x="3725960" y="3283016"/>
                  <a:ext cx="48600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Прямая соединительная линия 15"/>
              <p:cNvCxnSpPr/>
              <p:nvPr/>
            </p:nvCxnSpPr>
            <p:spPr>
              <a:xfrm flipH="1">
                <a:off x="5068800" y="3927707"/>
                <a:ext cx="84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8571601" y="1829559"/>
                <a:ext cx="0" cy="40827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7697479" y="3926860"/>
                <a:ext cx="87412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94"/>
              <p:cNvCxnSpPr/>
              <p:nvPr/>
            </p:nvCxnSpPr>
            <p:spPr>
              <a:xfrm>
                <a:off x="8570726" y="3472648"/>
                <a:ext cx="0" cy="469533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8451" r="-21795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" name="Прямоугольник 21"/>
          <p:cNvSpPr/>
          <p:nvPr/>
        </p:nvSpPr>
        <p:spPr>
          <a:xfrm>
            <a:off x="251520" y="1633655"/>
            <a:ext cx="2130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</a:rPr>
              <a:t>Дано: </a:t>
            </a:r>
            <a:endParaRPr lang="en-CA" sz="2000" dirty="0" smtClean="0">
              <a:latin typeface="Cambria Math" panose="02040503050406030204" pitchFamily="18" charset="0"/>
            </a:endParaRPr>
          </a:p>
        </p:txBody>
      </p:sp>
      <p:cxnSp>
        <p:nvCxnSpPr>
          <p:cNvPr id="29" name="Straight Connector 42"/>
          <p:cNvCxnSpPr/>
          <p:nvPr/>
        </p:nvCxnSpPr>
        <p:spPr>
          <a:xfrm flipH="1">
            <a:off x="323534" y="3795886"/>
            <a:ext cx="1224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 ? </m:t>
                      </m:r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3846" t="-7576" r="-6615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22"/>
          <p:cNvCxnSpPr/>
          <p:nvPr/>
        </p:nvCxnSpPr>
        <p:spPr>
          <a:xfrm>
            <a:off x="1547664" y="1967050"/>
            <a:ext cx="0" cy="22608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𝑅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20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7692" r="-6383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576" r="-860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7692" r="-717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=4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7576" r="-8556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90 В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7692" r="-812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705372" y="1851670"/>
                <a:ext cx="146713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372" y="1851670"/>
                <a:ext cx="1467132" cy="400110"/>
              </a:xfrm>
              <a:prstGeom prst="rect">
                <a:avLst/>
              </a:prstGeom>
              <a:blipFill rotWithShape="1">
                <a:blip r:embed="rId12"/>
                <a:stretch>
                  <a:fillRect t="-7692" r="-666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2" name="Группа 51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3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4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Группа 87"/>
          <p:cNvGrpSpPr/>
          <p:nvPr/>
        </p:nvGrpSpPr>
        <p:grpSpPr>
          <a:xfrm rot="5400000">
            <a:off x="7806904" y="2847615"/>
            <a:ext cx="1062840" cy="655127"/>
            <a:chOff x="1043608" y="987574"/>
            <a:chExt cx="1512168" cy="936104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1691680" y="1203598"/>
              <a:ext cx="0" cy="50405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1907704" y="987574"/>
              <a:ext cx="0" cy="9361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>
              <a:off x="1907704" y="1455626"/>
              <a:ext cx="6480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>
              <a:off x="1043608" y="1458467"/>
              <a:ext cx="6480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7569683" y="2932950"/>
                <a:ext cx="44107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9683" y="2932950"/>
                <a:ext cx="441077" cy="430887"/>
              </a:xfrm>
              <a:prstGeom prst="rect">
                <a:avLst/>
              </a:prstGeom>
              <a:blipFill rotWithShape="1">
                <a:blip r:embed="rId14"/>
                <a:stretch>
                  <a:fillRect l="-9722" t="-8451" r="-31944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/>
              <p:cNvSpPr txBox="1"/>
              <p:nvPr/>
            </p:nvSpPr>
            <p:spPr>
              <a:xfrm>
                <a:off x="8585126" y="2932951"/>
                <a:ext cx="37936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94" name="TextBox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5126" y="2932951"/>
                <a:ext cx="379362" cy="430887"/>
              </a:xfrm>
              <a:prstGeom prst="rect">
                <a:avLst/>
              </a:prstGeom>
              <a:blipFill rotWithShape="1">
                <a:blip r:embed="rId15"/>
                <a:stretch>
                  <a:fillRect t="-8451" r="-46032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/>
              <p:cNvSpPr txBox="1"/>
              <p:nvPr/>
            </p:nvSpPr>
            <p:spPr>
              <a:xfrm>
                <a:off x="1706400" y="2395796"/>
                <a:ext cx="35123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=90−41=49 В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400" y="2395796"/>
                <a:ext cx="3512372" cy="400110"/>
              </a:xfrm>
              <a:prstGeom prst="rect">
                <a:avLst/>
              </a:prstGeom>
              <a:blipFill rotWithShape="1">
                <a:blip r:embed="rId16"/>
                <a:stretch>
                  <a:fillRect t="-7576" r="-2257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/>
              <p:cNvSpPr txBox="1"/>
              <p:nvPr/>
            </p:nvSpPr>
            <p:spPr>
              <a:xfrm>
                <a:off x="1705372" y="2838119"/>
                <a:ext cx="1984068" cy="7269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372" y="2838119"/>
                <a:ext cx="1984068" cy="726994"/>
              </a:xfrm>
              <a:prstGeom prst="rect">
                <a:avLst/>
              </a:prstGeom>
              <a:blipFill rotWithShape="1">
                <a:blip r:embed="rId17"/>
                <a:stretch>
                  <a:fillRect r="-4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/>
              <p:cNvSpPr txBox="1"/>
              <p:nvPr/>
            </p:nvSpPr>
            <p:spPr>
              <a:xfrm>
                <a:off x="1705372" y="3651870"/>
                <a:ext cx="1984068" cy="7269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−</m:t>
                      </m:r>
                      <m:r>
                        <a:rPr lang="en-US" sz="2000" i="1">
                          <a:latin typeface="Cambria Math"/>
                        </a:rPr>
                        <m:t>𝑅</m:t>
                      </m:r>
                      <m:r>
                        <a:rPr lang="en-US" sz="20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8" name="TextBox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372" y="3651870"/>
                <a:ext cx="1984068" cy="726994"/>
              </a:xfrm>
              <a:prstGeom prst="rect">
                <a:avLst/>
              </a:prstGeom>
              <a:blipFill rotWithShape="1">
                <a:blip r:embed="rId18"/>
                <a:stretch>
                  <a:fillRect r="-4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TextBox 98"/>
              <p:cNvSpPr txBox="1"/>
              <p:nvPr/>
            </p:nvSpPr>
            <p:spPr>
              <a:xfrm>
                <a:off x="1705372" y="4300204"/>
                <a:ext cx="3187219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90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−20−0,5=2 </m:t>
                      </m:r>
                      <m:r>
                        <a:rPr lang="ru-RU" sz="2000" b="0" i="1" smtClean="0">
                          <a:latin typeface="Cambria Math"/>
                        </a:rPr>
                        <m:t>Ом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372" y="4300204"/>
                <a:ext cx="3187219" cy="668516"/>
              </a:xfrm>
              <a:prstGeom prst="rect">
                <a:avLst/>
              </a:prstGeom>
              <a:blipFill rotWithShape="1">
                <a:blip r:embed="rId19"/>
                <a:stretch>
                  <a:fillRect r="-2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508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96" grpId="0"/>
      <p:bldP spid="97" grpId="0"/>
      <p:bldP spid="98" grpId="0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82352" y="1347614"/>
                <a:ext cx="8579296" cy="3240360"/>
              </a:xfrm>
            </p:spPr>
            <p:txBody>
              <a:bodyPr>
                <a:normAutofit fontScale="77500" lnSpcReduction="2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Электродвижущая сила (ЭДС) </a:t>
                </a: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является главной характеристикой источника тока.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Электродвижущая сила </a:t>
                </a: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равна отношению работы сторонних сил при перемещении заряда к величине этого заряда:</a:t>
                </a:r>
              </a:p>
              <a:p>
                <a:pPr marL="0" indent="0">
                  <a:buNone/>
                </a:pP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u-RU" sz="2800" b="0" i="1" smtClean="0">
                                  <a:latin typeface="Cambria Math"/>
                                  <a:ea typeface="Cambria Math"/>
                                </a:rPr>
                                <m:t>ст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ru-RU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Сторонние силы </a:t>
                </a: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— силы неэлектрического происхождения, действующие на электрические заряды.</a:t>
                </a: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2352" y="1347614"/>
                <a:ext cx="8579296" cy="3240360"/>
              </a:xfrm>
              <a:blipFill rotWithShape="1">
                <a:blip r:embed="rId2"/>
                <a:stretch>
                  <a:fillRect l="-710" t="-3195" r="-1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Группа 4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398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5566"/>
                <a:ext cx="8229600" cy="3960117"/>
              </a:xfrm>
            </p:spPr>
            <p:txBody>
              <a:bodyPr>
                <a:normAutofit fontScale="70000" lnSpcReduction="2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3100" b="1" dirty="0" smtClean="0">
                    <a:latin typeface="Times New Roman" pitchFamily="18" charset="0"/>
                    <a:cs typeface="Times New Roman" pitchFamily="18" charset="0"/>
                  </a:rPr>
                  <a:t>Закон Ома для полной цепи: </a:t>
                </a:r>
                <a:r>
                  <a:rPr lang="ru-RU" sz="3100" dirty="0">
                    <a:latin typeface="Times New Roman" pitchFamily="18" charset="0"/>
                    <a:cs typeface="Times New Roman" pitchFamily="18" charset="0"/>
                  </a:rPr>
                  <a:t>сила тока в замкнутой цепи равна отношению ЭДС источника тока к полному </a:t>
                </a:r>
                <a:r>
                  <a:rPr lang="ru-RU" sz="3100">
                    <a:latin typeface="Times New Roman" pitchFamily="18" charset="0"/>
                    <a:cs typeface="Times New Roman" pitchFamily="18" charset="0"/>
                  </a:rPr>
                  <a:t>сопротивлению </a:t>
                </a:r>
                <a:r>
                  <a:rPr lang="ru-RU" sz="3100" smtClean="0">
                    <a:latin typeface="Times New Roman" pitchFamily="18" charset="0"/>
                    <a:cs typeface="Times New Roman" pitchFamily="18" charset="0"/>
                  </a:rPr>
                  <a:t>цепи</a:t>
                </a:r>
                <a:r>
                  <a:rPr lang="ru-RU" sz="31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31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100" b="0" i="1" smtClean="0">
                          <a:latin typeface="Cambria Math"/>
                          <a:cs typeface="Times New Roman" pitchFamily="18" charset="0"/>
                        </a:rPr>
                        <m:t>𝐼</m:t>
                      </m:r>
                      <m:r>
                        <a:rPr lang="en-US" sz="31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1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31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𝜉</m:t>
                          </m:r>
                        </m:num>
                        <m:den>
                          <m:r>
                            <a:rPr lang="en-US" sz="3100" b="0" i="1" smtClean="0">
                              <a:latin typeface="Cambria Math"/>
                              <a:cs typeface="Times New Roman" pitchFamily="18" charset="0"/>
                            </a:rPr>
                            <m:t>𝑅</m:t>
                          </m:r>
                          <m:r>
                            <a:rPr lang="en-US" sz="3100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sz="3100" b="0" i="1" smtClean="0">
                              <a:latin typeface="Cambria Math"/>
                              <a:cs typeface="Times New Roman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sz="31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3100" b="1" dirty="0" smtClean="0">
                    <a:latin typeface="Times New Roman" pitchFamily="18" charset="0"/>
                    <a:cs typeface="Times New Roman" pitchFamily="18" charset="0"/>
                  </a:rPr>
                  <a:t>Полная цепь </a:t>
                </a:r>
                <a:r>
                  <a:rPr lang="ru-RU" sz="3100" dirty="0" smtClean="0">
                    <a:latin typeface="Times New Roman" pitchFamily="18" charset="0"/>
                    <a:cs typeface="Times New Roman" pitchFamily="18" charset="0"/>
                  </a:rPr>
                  <a:t>— замкнутая цепь, включающая в себя источник тока.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3100" dirty="0" smtClean="0">
                    <a:latin typeface="Times New Roman" pitchFamily="18" charset="0"/>
                    <a:cs typeface="Times New Roman" pitchFamily="18" charset="0"/>
                  </a:rPr>
                  <a:t>При последовательном подключении нескольких источников, полная ЭДС цепи равна алгебраической сумме ЭДС отдельных источников: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1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3100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31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ru-RU" sz="31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31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31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31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ru-RU" sz="31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31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31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100" b="0" i="1" smtClean="0">
                          <a:latin typeface="Cambria Math"/>
                          <a:ea typeface="Cambria Math"/>
                        </a:rPr>
                        <m:t>…+</m:t>
                      </m:r>
                      <m:sSub>
                        <m:sSubPr>
                          <m:ctrlPr>
                            <a:rPr lang="ru-RU" sz="31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ru-RU" sz="31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31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ru-RU" sz="3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5566"/>
                <a:ext cx="8229600" cy="3960117"/>
              </a:xfrm>
              <a:blipFill rotWithShape="1">
                <a:blip r:embed="rId2"/>
                <a:stretch>
                  <a:fillRect l="-741" t="-2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966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 rot="16200000">
            <a:off x="3612676" y="-1858286"/>
            <a:ext cx="1918647" cy="7560841"/>
            <a:chOff x="6804248" y="1943151"/>
            <a:chExt cx="428400" cy="254778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52325"/>
            <a:stretch/>
          </p:blipFill>
          <p:spPr>
            <a:xfrm>
              <a:off x="6804251" y="1943151"/>
              <a:ext cx="427290" cy="2190936"/>
            </a:xfrm>
            <a:prstGeom prst="rect">
              <a:avLst/>
            </a:prstGeom>
          </p:spPr>
        </p:pic>
        <p:pic>
          <p:nvPicPr>
            <p:cNvPr id="8" name="Рисунок 7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53" b="100000" l="9879" r="89775">
                          <a14:foregroundMark x1="51127" y1="5719" x2="51127" y2="26170"/>
                          <a14:foregroundMark x1="49567" y1="5719" x2="51127" y2="44194"/>
                          <a14:backgroundMark x1="35702" y1="29809" x2="29463" y2="77123"/>
                          <a14:backgroundMark x1="18891" y1="32236" x2="66031" y2="69671"/>
                          <a14:backgroundMark x1="15425" y1="37608" x2="62565" y2="68111"/>
                          <a14:backgroundMark x1="41075" y1="73657" x2="79549" y2="55806"/>
                          <a14:backgroundMark x1="81802" y1="41421" x2="88908" y2="73484"/>
                          <a14:backgroundMark x1="64991" y1="27210" x2="82322" y2="69151"/>
                          <a14:backgroundMark x1="55113" y1="56153" x2="76430" y2="30156"/>
                          <a14:backgroundMark x1="78856" y1="26516" x2="87695" y2="42634"/>
                          <a14:backgroundMark x1="24437" y1="27556" x2="33969" y2="28250"/>
                          <a14:backgroundMark x1="36915" y1="27210" x2="44021" y2="36742"/>
                          <a14:backgroundMark x1="24090" y1="43328" x2="17504" y2="60832"/>
                          <a14:backgroundMark x1="31369" y1="60312" x2="15945" y2="45581"/>
                          <a14:backgroundMark x1="82149" y1="71231" x2="49393" y2="72270"/>
                          <a14:backgroundMark x1="64298" y1="29116" x2="53380" y2="27556"/>
                          <a14:backgroundMark x1="57366" y1="33102" x2="60659" y2="523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11" r="44191" b="92235"/>
            <a:stretch/>
          </p:blipFill>
          <p:spPr>
            <a:xfrm rot="10800000" flipH="1">
              <a:off x="6804248" y="4134088"/>
              <a:ext cx="428400" cy="356846"/>
            </a:xfrm>
            <a:prstGeom prst="rect">
              <a:avLst/>
            </a:prstGeom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92439"/>
            <a:ext cx="8229600" cy="939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поддержания электрического тока необходимо наличие сил неэлектрического происхождения.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43" y="987574"/>
            <a:ext cx="2054581" cy="2067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827" y="987574"/>
            <a:ext cx="2054581" cy="2067752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4067944" y="2139702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381819" y="1707654"/>
                <a:ext cx="38036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819" y="1707654"/>
                <a:ext cx="380361" cy="461665"/>
              </a:xfrm>
              <a:prstGeom prst="rect">
                <a:avLst/>
              </a:prstGeom>
              <a:blipFill rotWithShape="1">
                <a:blip r:embed="rId5"/>
                <a:stretch>
                  <a:fillRect t="-10526" r="-33871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43" y="987574"/>
            <a:ext cx="2054581" cy="20677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827" y="987574"/>
            <a:ext cx="2054581" cy="2067752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0140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7095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Сторонние силы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222276" y="-628159"/>
            <a:ext cx="5683646" cy="6375190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74058" y="1073092"/>
            <a:ext cx="3816424" cy="171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Сторонние силы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любые силы, действующие на электрические заряды, которые при этом не являются силами электрического происхождения.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54342"/>
            <a:ext cx="2466864" cy="2466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350" y="1257489"/>
            <a:ext cx="3866796" cy="3060569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611560" y="2729276"/>
            <a:ext cx="3843917" cy="18586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кулоновских сил при перемещении зарядов по замкнутому контуру равна нулю, поэтому поддержание разности потенциалов должно быть обеспечено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сторонними силами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8423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ЭДС источника тока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413241" y="-569400"/>
            <a:ext cx="5385286" cy="6040528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85554" y="1073092"/>
            <a:ext cx="3969950" cy="11386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Источник тока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устройство для поддержания электрического тока.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86026" y="2139702"/>
            <a:ext cx="3969950" cy="11386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Сторонние силы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источнике тока совершают работу по разделению зарядов.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86026" y="3219822"/>
            <a:ext cx="3744416" cy="1250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Основной характеристикой источника тока является величина, которая называется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электродвижущей силой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4123264" y="-557086"/>
            <a:ext cx="5385286" cy="6040528"/>
          </a:xfrm>
          <a:prstGeom prst="rect">
            <a:avLst/>
          </a:prstGeom>
          <a:noFill/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4932040" y="1085406"/>
            <a:ext cx="3888431" cy="155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Электродвижущая сила (ЭДС)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отношение работы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сторонних сил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 перемещении заряда по замкнутому контуру к величине этого заряда: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329062" y="2785477"/>
                <a:ext cx="1059521" cy="7223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/>
                                  <a:ea typeface="Cambria Math"/>
                                </a:rPr>
                                <m:t>ст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ru-RU" sz="2000" dirty="0">
                  <a:latin typeface="Monotype Corsiva" pitchFamily="66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062" y="2785477"/>
                <a:ext cx="1059521" cy="722377"/>
              </a:xfrm>
              <a:prstGeom prst="rect">
                <a:avLst/>
              </a:prstGeom>
              <a:blipFill rotWithShape="1">
                <a:blip r:embed="rId4"/>
                <a:stretch>
                  <a:fillRect r="-80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724128" y="3581255"/>
                <a:ext cx="2433871" cy="6767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ru-RU" sz="20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ru-RU" sz="2000" b="0" i="1" smtClean="0">
                                  <a:latin typeface="Cambria Math"/>
                                  <a:ea typeface="Cambria Math"/>
                                </a:rPr>
                                <m:t>Дж</m:t>
                              </m:r>
                            </m:num>
                            <m:den>
                              <m:r>
                                <a:rPr lang="ru-RU" sz="2000" b="0" i="1" smtClean="0">
                                  <a:latin typeface="Cambria Math"/>
                                  <a:ea typeface="Cambria Math"/>
                                </a:rPr>
                                <m:t>Кл</m:t>
                              </m:r>
                            </m:den>
                          </m:f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 В </m:t>
                          </m:r>
                        </m:e>
                      </m:d>
                    </m:oMath>
                  </m:oMathPara>
                </a14:m>
                <a:endParaRPr lang="ru-RU" sz="2000" dirty="0">
                  <a:latin typeface="Monotype Corsiva" pitchFamily="66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3581255"/>
                <a:ext cx="2433871" cy="676788"/>
              </a:xfrm>
              <a:prstGeom prst="rect">
                <a:avLst/>
              </a:prstGeom>
              <a:blipFill rotWithShape="1">
                <a:blip r:embed="rId5"/>
                <a:stretch>
                  <a:fillRect r="-3509" b="-9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945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1817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Полная цепь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9662"/>
            <a:ext cx="4502713" cy="22288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372200" y="1036387"/>
                <a:ext cx="39607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atin typeface="Cambria Math"/>
                          <a:ea typeface="Cambria Math"/>
                        </a:rPr>
                        <m:t>𝜉</m:t>
                      </m:r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1036387"/>
                <a:ext cx="396070" cy="430887"/>
              </a:xfrm>
              <a:prstGeom prst="rect">
                <a:avLst/>
              </a:prstGeom>
              <a:blipFill rotWithShape="1">
                <a:blip r:embed="rId3"/>
                <a:stretch>
                  <a:fillRect l="-1538" t="-8451" r="-27692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4" name="Группа 53"/>
          <p:cNvGrpSpPr/>
          <p:nvPr/>
        </p:nvGrpSpPr>
        <p:grpSpPr>
          <a:xfrm>
            <a:off x="5068800" y="1412661"/>
            <a:ext cx="3518673" cy="2671257"/>
            <a:chOff x="5068800" y="1412661"/>
            <a:chExt cx="3518673" cy="267125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6579329" y="3361035"/>
                  <a:ext cx="43659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ru-RU" sz="2200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329" y="3361035"/>
                  <a:ext cx="436593" cy="43088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8451" r="-25000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515552" y="1467274"/>
                  <a:ext cx="36516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latin typeface="Cambria Math"/>
                          </a:rPr>
                          <m:t>𝐼</m:t>
                        </m:r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15552" y="1467274"/>
                  <a:ext cx="365165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8571" r="-28333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Группа 14"/>
            <p:cNvGrpSpPr/>
            <p:nvPr/>
          </p:nvGrpSpPr>
          <p:grpSpPr>
            <a:xfrm>
              <a:off x="6154767" y="1412661"/>
              <a:ext cx="1352706" cy="833798"/>
              <a:chOff x="1043608" y="987574"/>
              <a:chExt cx="1512168" cy="936104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Плюс 47"/>
              <p:cNvSpPr>
                <a:spLocks noChangeAspect="1"/>
              </p:cNvSpPr>
              <p:nvPr/>
            </p:nvSpPr>
            <p:spPr>
              <a:xfrm>
                <a:off x="1907736" y="1167626"/>
                <a:ext cx="288000" cy="288000"/>
              </a:xfrm>
              <a:prstGeom prst="mathPl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Минус 48"/>
              <p:cNvSpPr>
                <a:spLocks noChangeAspect="1"/>
              </p:cNvSpPr>
              <p:nvPr/>
            </p:nvSpPr>
            <p:spPr>
              <a:xfrm>
                <a:off x="1367644" y="1175575"/>
                <a:ext cx="288000" cy="288000"/>
              </a:xfrm>
              <a:prstGeom prst="mathMin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507473" y="1829560"/>
              <a:ext cx="108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7410778" y="1829561"/>
              <a:ext cx="57340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076056" y="1816271"/>
              <a:ext cx="0" cy="212590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5076056" y="1832091"/>
              <a:ext cx="117239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22" name="Группа 21"/>
            <p:cNvGrpSpPr/>
            <p:nvPr/>
          </p:nvGrpSpPr>
          <p:grpSpPr>
            <a:xfrm>
              <a:off x="5906487" y="3769804"/>
              <a:ext cx="1875712" cy="314114"/>
              <a:chOff x="3725960" y="3147814"/>
              <a:chExt cx="1692080" cy="270403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4211960" y="3147814"/>
                <a:ext cx="720080" cy="270403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9" name="Прямая соединительная линия 38"/>
              <p:cNvCxnSpPr>
                <a:stCxn id="38" idx="3"/>
              </p:cNvCxnSpPr>
              <p:nvPr/>
            </p:nvCxnSpPr>
            <p:spPr>
              <a:xfrm flipV="1">
                <a:off x="4932040" y="3283015"/>
                <a:ext cx="486000" cy="1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flipH="1">
                <a:off x="3725960" y="3283016"/>
                <a:ext cx="48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5068800" y="3927707"/>
              <a:ext cx="846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8571600" y="1829560"/>
              <a:ext cx="0" cy="210753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7782199" y="3926860"/>
              <a:ext cx="789401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6885432" y="1036387"/>
                <a:ext cx="38965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𝑟</m:t>
                      </m:r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5432" y="1036387"/>
                <a:ext cx="389657" cy="430887"/>
              </a:xfrm>
              <a:prstGeom prst="rect">
                <a:avLst/>
              </a:prstGeom>
              <a:blipFill rotWithShape="1">
                <a:blip r:embed="rId6"/>
                <a:stretch>
                  <a:fillRect t="-8451" r="-28571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6" name="Рисунок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269224" y="-444970"/>
            <a:ext cx="5385286" cy="6040528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683568" y="1175784"/>
                <a:ext cx="118872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ru-RU" sz="2000" dirty="0">
                  <a:latin typeface="Monotype Corsiva" pitchFamily="66" charset="0"/>
                </a:endParaRP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175784"/>
                <a:ext cx="1188723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6061" r="-7692" b="-27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2597735" y="1170426"/>
                <a:ext cx="15422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⇒</m:t>
                      </m:r>
                      <m:sSub>
                        <m:sSubPr>
                          <m:ctrlPr>
                            <a:rPr lang="en-US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𝐼𝑡</m:t>
                      </m:r>
                    </m:oMath>
                  </m:oMathPara>
                </a14:m>
                <a:endParaRPr lang="ru-RU" sz="2000" dirty="0">
                  <a:latin typeface="Monotype Corsiva" pitchFamily="66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735" y="1170426"/>
                <a:ext cx="1542217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6061" r="-5534" b="-27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1835696" y="1170426"/>
                <a:ext cx="9262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𝐼𝑡</m:t>
                      </m:r>
                    </m:oMath>
                  </m:oMathPara>
                </a14:m>
                <a:endParaRPr lang="ru-RU" sz="2000" dirty="0">
                  <a:latin typeface="Monotype Corsiva" pitchFamily="66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170426"/>
                <a:ext cx="926279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6061" r="-9211" b="-27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1415803" y="1667584"/>
                <a:ext cx="201523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𝑄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</a:rPr>
                        <m:t>𝑅𝑡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sz="2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</a:rPr>
                        <m:t>𝑟</m:t>
                      </m:r>
                      <m:r>
                        <a:rPr lang="en-US" sz="2000" i="1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803" y="1667584"/>
                <a:ext cx="2015232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7692" r="-4230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1414800" y="2099968"/>
                <a:ext cx="21871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𝐼𝑡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</a:rPr>
                        <m:t>𝑅𝑡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sz="2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</a:rPr>
                        <m:t>𝑟</m:t>
                      </m:r>
                      <m:r>
                        <a:rPr lang="en-US" sz="2000" i="1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4800" y="2099968"/>
                <a:ext cx="2187137" cy="400110"/>
              </a:xfrm>
              <a:prstGeom prst="rect">
                <a:avLst/>
              </a:prstGeom>
              <a:blipFill rotWithShape="1">
                <a:blip r:embed="rId12"/>
                <a:stretch>
                  <a:fillRect t="-7576" r="-3343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1414800" y="2571750"/>
                <a:ext cx="159518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</a:rPr>
                        <m:t>𝑅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𝑟</m:t>
                      </m:r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4800" y="2571750"/>
                <a:ext cx="1595187" cy="400110"/>
              </a:xfrm>
              <a:prstGeom prst="rect">
                <a:avLst/>
              </a:prstGeom>
              <a:blipFill rotWithShape="1">
                <a:blip r:embed="rId13"/>
                <a:stretch>
                  <a:fillRect l="-382" t="-7576" r="-6870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Объект 2"/>
          <p:cNvSpPr txBox="1">
            <a:spLocks/>
          </p:cNvSpPr>
          <p:nvPr/>
        </p:nvSpPr>
        <p:spPr>
          <a:xfrm>
            <a:off x="539552" y="1131590"/>
            <a:ext cx="3816424" cy="171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Закон Ома для полной цепи: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сила тока в замкнутой цепи равна отношению ЭДС источника тока к полному сопротивлению цепи.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1695201" y="2739243"/>
                <a:ext cx="1287981" cy="6818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201" y="2739243"/>
                <a:ext cx="1287981" cy="681853"/>
              </a:xfrm>
              <a:prstGeom prst="rect">
                <a:avLst/>
              </a:prstGeom>
              <a:blipFill rotWithShape="1">
                <a:blip r:embed="rId14"/>
                <a:stretch>
                  <a:fillRect r="-75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1695201" y="3448431"/>
                <a:ext cx="15858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201" y="3448431"/>
                <a:ext cx="1585819" cy="400110"/>
              </a:xfrm>
              <a:prstGeom prst="rect">
                <a:avLst/>
              </a:prstGeom>
              <a:blipFill rotWithShape="1">
                <a:blip r:embed="rId15"/>
                <a:stretch>
                  <a:fillRect t="-7692" r="-6154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1695201" y="3971840"/>
                <a:ext cx="150278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𝐼𝑅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𝐼𝑟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201" y="3971840"/>
                <a:ext cx="1502784" cy="400110"/>
              </a:xfrm>
              <a:prstGeom prst="rect">
                <a:avLst/>
              </a:prstGeom>
              <a:blipFill rotWithShape="1">
                <a:blip r:embed="rId16"/>
                <a:stretch>
                  <a:fillRect t="-7692" r="-6073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Заголовок 1"/>
          <p:cNvSpPr txBox="1">
            <a:spLocks/>
          </p:cNvSpPr>
          <p:nvPr/>
        </p:nvSpPr>
        <p:spPr>
          <a:xfrm>
            <a:off x="457200" y="123478"/>
            <a:ext cx="8229600" cy="818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Ома для полной цепи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914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4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55" grpId="0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4" grpId="0"/>
      <p:bldP spid="65" grpId="0"/>
      <p:bldP spid="66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3478"/>
            <a:ext cx="8229600" cy="818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Ома для полной цепи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372200" y="1036386"/>
                <a:ext cx="39607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atin typeface="Cambria Math"/>
                          <a:ea typeface="Cambria Math"/>
                        </a:rPr>
                        <m:t>𝜉</m:t>
                      </m:r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1036386"/>
                <a:ext cx="396070" cy="430887"/>
              </a:xfrm>
              <a:prstGeom prst="rect">
                <a:avLst/>
              </a:prstGeom>
              <a:blipFill rotWithShape="1">
                <a:blip r:embed="rId2"/>
                <a:stretch>
                  <a:fillRect l="-1538" t="-8451" r="-27692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Группа 5"/>
          <p:cNvGrpSpPr/>
          <p:nvPr/>
        </p:nvGrpSpPr>
        <p:grpSpPr>
          <a:xfrm>
            <a:off x="5068800" y="1412661"/>
            <a:ext cx="3518673" cy="2671257"/>
            <a:chOff x="5068800" y="1412661"/>
            <a:chExt cx="3518673" cy="267125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6579329" y="3361035"/>
                  <a:ext cx="43659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ru-RU" sz="2200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329" y="3361035"/>
                  <a:ext cx="436593" cy="43088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8451" r="-25000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7515552" y="1467274"/>
                  <a:ext cx="36516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latin typeface="Cambria Math"/>
                          </a:rPr>
                          <m:t>𝐼</m:t>
                        </m:r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15552" y="1467274"/>
                  <a:ext cx="365165" cy="43088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8571" r="-28333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Группа 8"/>
            <p:cNvGrpSpPr/>
            <p:nvPr/>
          </p:nvGrpSpPr>
          <p:grpSpPr>
            <a:xfrm>
              <a:off x="6154767" y="1412661"/>
              <a:ext cx="1352706" cy="833798"/>
              <a:chOff x="1043608" y="987574"/>
              <a:chExt cx="1512168" cy="936104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5" name="Плюс 24"/>
              <p:cNvSpPr>
                <a:spLocks noChangeAspect="1"/>
              </p:cNvSpPr>
              <p:nvPr/>
            </p:nvSpPr>
            <p:spPr>
              <a:xfrm>
                <a:off x="1907736" y="1167626"/>
                <a:ext cx="288000" cy="288000"/>
              </a:xfrm>
              <a:prstGeom prst="mathPl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Минус 25"/>
              <p:cNvSpPr>
                <a:spLocks noChangeAspect="1"/>
              </p:cNvSpPr>
              <p:nvPr/>
            </p:nvSpPr>
            <p:spPr>
              <a:xfrm>
                <a:off x="1367644" y="1175575"/>
                <a:ext cx="288000" cy="288000"/>
              </a:xfrm>
              <a:prstGeom prst="mathMinus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0" name="Прямая соединительная линия 9"/>
            <p:cNvCxnSpPr/>
            <p:nvPr/>
          </p:nvCxnSpPr>
          <p:spPr>
            <a:xfrm>
              <a:off x="7507473" y="1829560"/>
              <a:ext cx="108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7410778" y="1829561"/>
              <a:ext cx="57340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5076056" y="1816271"/>
              <a:ext cx="0" cy="212590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5076056" y="1832091"/>
              <a:ext cx="117239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14" name="Группа 13"/>
            <p:cNvGrpSpPr/>
            <p:nvPr/>
          </p:nvGrpSpPr>
          <p:grpSpPr>
            <a:xfrm>
              <a:off x="5906487" y="3769804"/>
              <a:ext cx="1875712" cy="314114"/>
              <a:chOff x="3725960" y="3147814"/>
              <a:chExt cx="1692080" cy="270403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4211960" y="3147814"/>
                <a:ext cx="720080" cy="270403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9" name="Прямая соединительная линия 18"/>
              <p:cNvCxnSpPr>
                <a:stCxn id="18" idx="3"/>
              </p:cNvCxnSpPr>
              <p:nvPr/>
            </p:nvCxnSpPr>
            <p:spPr>
              <a:xfrm flipV="1">
                <a:off x="4932040" y="3283015"/>
                <a:ext cx="486000" cy="1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H="1">
                <a:off x="3725960" y="3283016"/>
                <a:ext cx="48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5068800" y="3927707"/>
              <a:ext cx="846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8571600" y="1829560"/>
              <a:ext cx="0" cy="210753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782199" y="3926860"/>
              <a:ext cx="789401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885432" y="1036387"/>
                <a:ext cx="38965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𝑟</m:t>
                      </m:r>
                    </m:oMath>
                  </m:oMathPara>
                </a14:m>
                <a:endParaRPr lang="ru-RU" sz="2200" i="1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5432" y="1036387"/>
                <a:ext cx="389657" cy="430887"/>
              </a:xfrm>
              <a:prstGeom prst="rect">
                <a:avLst/>
              </a:prstGeom>
              <a:blipFill rotWithShape="1">
                <a:blip r:embed="rId5"/>
                <a:stretch>
                  <a:fillRect t="-8451" r="-28571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1140">
            <a:off x="-269224" y="-444970"/>
            <a:ext cx="5385286" cy="6040528"/>
          </a:xfrm>
          <a:prstGeom prst="rect">
            <a:avLst/>
          </a:prstGeom>
          <a:noFill/>
        </p:spPr>
      </p:pic>
      <p:sp>
        <p:nvSpPr>
          <p:cNvPr id="30" name="Объект 2"/>
          <p:cNvSpPr txBox="1">
            <a:spLocks/>
          </p:cNvSpPr>
          <p:nvPr/>
        </p:nvSpPr>
        <p:spPr>
          <a:xfrm>
            <a:off x="539552" y="1131590"/>
            <a:ext cx="3816424" cy="4734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Закон Ома для полной цепи: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695201" y="1515107"/>
                <a:ext cx="1287981" cy="6818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201" y="1515107"/>
                <a:ext cx="1287981" cy="681853"/>
              </a:xfrm>
              <a:prstGeom prst="rect">
                <a:avLst/>
              </a:prstGeom>
              <a:blipFill rotWithShape="1">
                <a:blip r:embed="rId7"/>
                <a:stretch>
                  <a:fillRect r="-75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Объект 2"/>
              <p:cNvSpPr txBox="1">
                <a:spLocks/>
              </p:cNvSpPr>
              <p:nvPr/>
            </p:nvSpPr>
            <p:spPr>
              <a:xfrm>
                <a:off x="467544" y="2170272"/>
                <a:ext cx="3816424" cy="4734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Если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  <a:cs typeface="Times New Roman" pitchFamily="18" charset="0"/>
                      </a:rPr>
                      <m:t>𝑟</m:t>
                    </m:r>
                    <m:r>
                      <a:rPr lang="en-US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≪</m:t>
                    </m:r>
                    <m:r>
                      <a:rPr lang="en-US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𝑅</m:t>
                    </m:r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, то:</a:t>
                </a:r>
              </a:p>
            </p:txBody>
          </p:sp>
        </mc:Choice>
        <mc:Fallback xmlns="">
          <p:sp>
            <p:nvSpPr>
              <p:cNvPr id="32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170272"/>
                <a:ext cx="3816424" cy="473486"/>
              </a:xfrm>
              <a:prstGeom prst="rect">
                <a:avLst/>
              </a:prstGeom>
              <a:blipFill rotWithShape="1">
                <a:blip r:embed="rId8"/>
                <a:stretch>
                  <a:fillRect l="-1757" t="-6410" b="-6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47664" y="2643758"/>
                <a:ext cx="1973424" cy="6746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≈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  <m:r>
                        <a:rPr lang="ru-RU" sz="2000" b="0" i="1" smtClean="0">
                          <a:latin typeface="Cambria Math"/>
                        </a:rPr>
                        <m:t>⇒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≈</m:t>
                      </m:r>
                      <m:sSub>
                        <m:sSubPr>
                          <m:ctrlPr>
                            <a:rPr lang="ru-RU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643758"/>
                <a:ext cx="1973424" cy="674672"/>
              </a:xfrm>
              <a:prstGeom prst="rect">
                <a:avLst/>
              </a:prstGeom>
              <a:blipFill rotWithShape="1">
                <a:blip r:embed="rId9"/>
                <a:stretch>
                  <a:fillRect r="-4321" b="-9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Объект 2"/>
              <p:cNvSpPr txBox="1">
                <a:spLocks/>
              </p:cNvSpPr>
              <p:nvPr/>
            </p:nvSpPr>
            <p:spPr>
              <a:xfrm>
                <a:off x="419881" y="3250392"/>
                <a:ext cx="3936095" cy="4734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При коротком замыкании (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𝑅</m:t>
                    </m:r>
                    <m:r>
                      <a:rPr lang="en-US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≈0</m:t>
                    </m:r>
                  </m:oMath>
                </a14:m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sz="20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81" y="3250392"/>
                <a:ext cx="3936095" cy="473486"/>
              </a:xfrm>
              <a:prstGeom prst="rect">
                <a:avLst/>
              </a:prstGeom>
              <a:blipFill rotWithShape="1">
                <a:blip r:embed="rId10"/>
                <a:stretch>
                  <a:fillRect l="-1703" t="-6410" r="-1858" b="-6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935490" y="3723878"/>
                <a:ext cx="813364" cy="6746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≈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490" y="3723878"/>
                <a:ext cx="813364" cy="674672"/>
              </a:xfrm>
              <a:prstGeom prst="rect">
                <a:avLst/>
              </a:prstGeom>
              <a:blipFill rotWithShape="1">
                <a:blip r:embed="rId11"/>
                <a:stretch>
                  <a:fillRect r="-11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Группа 3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3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2615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Несколько источников тока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4103869" y="1054931"/>
            <a:ext cx="4860619" cy="3634667"/>
            <a:chOff x="3794605" y="1054931"/>
            <a:chExt cx="4860619" cy="363466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5818523" y="1054931"/>
                  <a:ext cx="499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8523" y="1054931"/>
                  <a:ext cx="499496" cy="43088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8451" r="-23171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5346636" y="3361035"/>
                  <a:ext cx="43659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ru-RU" sz="2200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6636" y="3361035"/>
                  <a:ext cx="436593" cy="43088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8451" r="-25352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Группа 7"/>
            <p:cNvGrpSpPr/>
            <p:nvPr/>
          </p:nvGrpSpPr>
          <p:grpSpPr>
            <a:xfrm rot="10800000">
              <a:off x="5712523" y="1412661"/>
              <a:ext cx="1352706" cy="833798"/>
              <a:chOff x="1043608" y="987574"/>
              <a:chExt cx="1512168" cy="936104"/>
            </a:xfrm>
          </p:grpSpPr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единительная линия 8"/>
            <p:cNvCxnSpPr/>
            <p:nvPr/>
          </p:nvCxnSpPr>
          <p:spPr>
            <a:xfrm>
              <a:off x="7065229" y="1829560"/>
              <a:ext cx="7848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637136" y="3166852"/>
              <a:ext cx="0" cy="77532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4633812" y="1832091"/>
              <a:ext cx="117239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Группа 12"/>
            <p:cNvGrpSpPr/>
            <p:nvPr/>
          </p:nvGrpSpPr>
          <p:grpSpPr>
            <a:xfrm>
              <a:off x="4626556" y="3769804"/>
              <a:ext cx="1875712" cy="314114"/>
              <a:chOff x="3725960" y="3147814"/>
              <a:chExt cx="1692080" cy="27040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211960" y="3147814"/>
                <a:ext cx="720080" cy="270403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3"/>
              </p:cNvCxnSpPr>
              <p:nvPr/>
            </p:nvCxnSpPr>
            <p:spPr>
              <a:xfrm flipV="1">
                <a:off x="4932040" y="3283015"/>
                <a:ext cx="486000" cy="1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H="1">
                <a:off x="3725960" y="3283016"/>
                <a:ext cx="48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Прямая соединительная линия 14"/>
            <p:cNvCxnSpPr/>
            <p:nvPr/>
          </p:nvCxnSpPr>
          <p:spPr>
            <a:xfrm>
              <a:off x="7841903" y="3509963"/>
              <a:ext cx="0" cy="41400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6372200" y="1054931"/>
                  <a:ext cx="4762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72200" y="1054931"/>
                  <a:ext cx="476284" cy="43088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8451" r="-23077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Группа 26"/>
            <p:cNvGrpSpPr/>
            <p:nvPr/>
          </p:nvGrpSpPr>
          <p:grpSpPr>
            <a:xfrm rot="10800000">
              <a:off x="6498764" y="3509963"/>
              <a:ext cx="1352706" cy="833798"/>
              <a:chOff x="1043608" y="987574"/>
              <a:chExt cx="1512168" cy="936104"/>
            </a:xfrm>
          </p:grpSpPr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Группа 34"/>
            <p:cNvGrpSpPr/>
            <p:nvPr/>
          </p:nvGrpSpPr>
          <p:grpSpPr>
            <a:xfrm rot="16200000">
              <a:off x="7165550" y="2414602"/>
              <a:ext cx="1352706" cy="833798"/>
              <a:chOff x="1043608" y="987574"/>
              <a:chExt cx="1512168" cy="936104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1043608" y="1458467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единительная линия 44"/>
            <p:cNvCxnSpPr/>
            <p:nvPr/>
          </p:nvCxnSpPr>
          <p:spPr>
            <a:xfrm>
              <a:off x="7840800" y="1816271"/>
              <a:ext cx="0" cy="4301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50" name="Группа 49"/>
            <p:cNvGrpSpPr/>
            <p:nvPr/>
          </p:nvGrpSpPr>
          <p:grpSpPr>
            <a:xfrm rot="16200000">
              <a:off x="3957460" y="2073600"/>
              <a:ext cx="1352705" cy="833798"/>
              <a:chOff x="1043609" y="987574"/>
              <a:chExt cx="1512167" cy="936104"/>
            </a:xfrm>
          </p:grpSpPr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691680" y="1203598"/>
                <a:ext cx="0" cy="50405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1907704" y="987574"/>
                <a:ext cx="0" cy="93610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1907704" y="145562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1043609" y="1458466"/>
                <a:ext cx="64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6962957" y="2537979"/>
                  <a:ext cx="50603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2957" y="2537979"/>
                  <a:ext cx="506036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1205" t="-8451" r="-21687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/>
                <p:cNvSpPr txBox="1"/>
                <p:nvPr/>
              </p:nvSpPr>
              <p:spPr>
                <a:xfrm>
                  <a:off x="8172400" y="2537980"/>
                  <a:ext cx="48282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58" name="TextBox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72400" y="2537980"/>
                  <a:ext cx="482824" cy="430887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8451" r="-21250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6747296" y="4258710"/>
                  <a:ext cx="50603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7296" y="4258710"/>
                  <a:ext cx="506036" cy="430887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1205" t="-8571" r="-21687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7248923" y="4258711"/>
                  <a:ext cx="48282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48923" y="4258711"/>
                  <a:ext cx="482824" cy="430887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8571" r="-21519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3794605" y="2246459"/>
                  <a:ext cx="50603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4605" y="2246459"/>
                  <a:ext cx="506036" cy="430887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8571" r="-22892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5004048" y="2246459"/>
                  <a:ext cx="47077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4048" y="2246459"/>
                  <a:ext cx="470770" cy="430887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8571" r="-23377" b="-2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4" name="Группа 6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" name="Развернутая стрелка 66"/>
          <p:cNvSpPr/>
          <p:nvPr/>
        </p:nvSpPr>
        <p:spPr>
          <a:xfrm rot="10800000" flipH="1">
            <a:off x="6021787" y="2393878"/>
            <a:ext cx="1334412" cy="991148"/>
          </a:xfrm>
          <a:prstGeom prst="uturnArrow">
            <a:avLst>
              <a:gd name="adj1" fmla="val 12929"/>
              <a:gd name="adj2" fmla="val 15946"/>
              <a:gd name="adj3" fmla="val 23276"/>
              <a:gd name="adj4" fmla="val 43750"/>
              <a:gd name="adj5" fmla="val 10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635206" y="1347614"/>
                <a:ext cx="199336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2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&gt;0;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latin typeface="Cambria Math"/>
                        </a:rPr>
                        <m:t>&gt;0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06" y="1347614"/>
                <a:ext cx="1993366" cy="430887"/>
              </a:xfrm>
              <a:prstGeom prst="rect">
                <a:avLst/>
              </a:prstGeom>
              <a:blipFill rotWithShape="1">
                <a:blip r:embed="rId12"/>
                <a:stretch>
                  <a:fillRect t="-8451" r="-3364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633600" y="2067694"/>
                <a:ext cx="192443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&lt;0;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&lt;</m:t>
                      </m:r>
                      <m:r>
                        <a:rPr lang="en-US" sz="2200" i="1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0" y="2067694"/>
                <a:ext cx="1924438" cy="430887"/>
              </a:xfrm>
              <a:prstGeom prst="rect">
                <a:avLst/>
              </a:prstGeom>
              <a:blipFill rotWithShape="1">
                <a:blip r:embed="rId13"/>
                <a:stretch>
                  <a:fillRect l="-316" t="-8451" r="-5063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633600" y="2822348"/>
                <a:ext cx="276704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0" y="2822348"/>
                <a:ext cx="2767040" cy="430887"/>
              </a:xfrm>
              <a:prstGeom prst="rect">
                <a:avLst/>
              </a:prstGeom>
              <a:blipFill rotWithShape="1">
                <a:blip r:embed="rId14"/>
                <a:stretch>
                  <a:fillRect l="-441" t="-8451" r="-3744" b="-267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633600" y="3633474"/>
                <a:ext cx="3635291" cy="450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sz="2200" b="0" i="1" smtClean="0">
                              <a:latin typeface="Cambria Math"/>
                              <a:ea typeface="Cambria Math"/>
                            </a:rPr>
                            <m:t>общ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0" y="3633474"/>
                <a:ext cx="3635291" cy="450444"/>
              </a:xfrm>
              <a:prstGeom prst="rect">
                <a:avLst/>
              </a:prstGeom>
              <a:blipFill rotWithShape="1">
                <a:blip r:embed="rId15"/>
                <a:stretch>
                  <a:fillRect t="-6757" r="-2517" b="-229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235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38151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К источнику тока с внутренним сопротивлением 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Ом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подключили резистор с сопротивлением 15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После этого в цепь включили амперметр, который показал, что сила тока равна 5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Найдите работу сторонних сил внутри источника, совершенную за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2 минуты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4" name="Прямоугольник 21"/>
          <p:cNvSpPr/>
          <p:nvPr/>
        </p:nvSpPr>
        <p:spPr>
          <a:xfrm>
            <a:off x="251520" y="1633655"/>
            <a:ext cx="2130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</a:rPr>
              <a:t>Дано: </a:t>
            </a:r>
            <a:endParaRPr lang="en-CA" sz="2000" dirty="0" smtClean="0">
              <a:latin typeface="Cambria Math" panose="02040503050406030204" pitchFamily="18" charset="0"/>
            </a:endParaRPr>
          </a:p>
        </p:txBody>
      </p:sp>
      <p:cxnSp>
        <p:nvCxnSpPr>
          <p:cNvPr id="5" name="Straight Connector 42"/>
          <p:cNvCxnSpPr/>
          <p:nvPr/>
        </p:nvCxnSpPr>
        <p:spPr>
          <a:xfrm flipH="1">
            <a:off x="323534" y="3579862"/>
            <a:ext cx="1224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7544" y="3611800"/>
                <a:ext cx="7920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− ? </m:t>
                      </m:r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611800"/>
                <a:ext cx="792088" cy="400110"/>
              </a:xfrm>
              <a:prstGeom prst="rect">
                <a:avLst/>
              </a:prstGeom>
              <a:blipFill rotWithShape="1">
                <a:blip r:embed="rId2"/>
                <a:stretch>
                  <a:fillRect t="-7576" r="-41538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22"/>
          <p:cNvCxnSpPr/>
          <p:nvPr/>
        </p:nvCxnSpPr>
        <p:spPr>
          <a:xfrm>
            <a:off x="1547664" y="1967050"/>
            <a:ext cx="0" cy="20448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79512" y="2320269"/>
                <a:ext cx="142026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𝑅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15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20269"/>
                <a:ext cx="1420261" cy="400110"/>
              </a:xfrm>
              <a:prstGeom prst="rect">
                <a:avLst/>
              </a:prstGeom>
              <a:blipFill rotWithShape="1">
                <a:blip r:embed="rId3"/>
                <a:stretch>
                  <a:fillRect t="-7692" r="-686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179512" y="2755005"/>
                <a:ext cx="104220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𝐼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5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755005"/>
                <a:ext cx="1042208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7576" r="-877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79512" y="1962917"/>
                <a:ext cx="12448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𝑟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1 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62917"/>
                <a:ext cx="1244893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7576" r="-7317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084168" y="267494"/>
                <a:ext cx="78258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267494"/>
                <a:ext cx="782587" cy="400110"/>
              </a:xfrm>
              <a:prstGeom prst="rect">
                <a:avLst/>
              </a:prstGeom>
              <a:blipFill rotWithShape="1">
                <a:blip r:embed="rId6"/>
                <a:stretch>
                  <a:fillRect t="-7576" r="-12500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Группа 36"/>
          <p:cNvGrpSpPr/>
          <p:nvPr/>
        </p:nvGrpSpPr>
        <p:grpSpPr>
          <a:xfrm>
            <a:off x="5545052" y="1599721"/>
            <a:ext cx="2915380" cy="2589531"/>
            <a:chOff x="5313116" y="1599721"/>
            <a:chExt cx="2915380" cy="25895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6318188" y="1618266"/>
                  <a:ext cx="39607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  <a:ea typeface="Cambria Math"/>
                          </a:rPr>
                          <m:t>𝜉</m:t>
                        </m:r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18188" y="1618266"/>
                  <a:ext cx="396070" cy="430887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1538" t="-8451" r="-27692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" name="Группа 13"/>
            <p:cNvGrpSpPr/>
            <p:nvPr/>
          </p:nvGrpSpPr>
          <p:grpSpPr>
            <a:xfrm>
              <a:off x="5313116" y="1947528"/>
              <a:ext cx="2915380" cy="2241724"/>
              <a:chOff x="5068800" y="1378303"/>
              <a:chExt cx="3518673" cy="270561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i="1" smtClean="0">
                              <a:latin typeface="Cambria Math"/>
                            </a:rPr>
                            <m:t>𝑅</m:t>
                          </m:r>
                        </m:oMath>
                      </m:oMathPara>
                    </a14:m>
                    <a:endParaRPr lang="ru-RU" sz="2200" dirty="0"/>
                  </a:p>
                </p:txBody>
              </p:sp>
            </mc:Choice>
            <mc:Fallback xmlns="">
              <p:sp>
                <p:nvSpPr>
                  <p:cNvPr id="15" name="Text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t="-10169" r="-44068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7515552" y="1378303"/>
                    <a:ext cx="365165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b="0" i="1" smtClean="0">
                              <a:latin typeface="Cambria Math"/>
                            </a:rPr>
                            <m:t>𝐼</m:t>
                          </m:r>
                        </m:oMath>
                      </m:oMathPara>
                    </a14:m>
                    <a:endParaRPr lang="ru-RU" sz="2200" i="1" dirty="0"/>
                  </a:p>
                </p:txBody>
              </p:sp>
            </mc:Choice>
            <mc:Fallback xmlns=""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15552" y="1378303"/>
                    <a:ext cx="365165" cy="430887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t="-10169" r="-46000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7" name="Группа 16"/>
              <p:cNvGrpSpPr/>
              <p:nvPr/>
            </p:nvGrpSpPr>
            <p:grpSpPr>
              <a:xfrm>
                <a:off x="6154767" y="1412661"/>
                <a:ext cx="1352706" cy="833798"/>
                <a:chOff x="1043608" y="987574"/>
                <a:chExt cx="1512168" cy="936104"/>
              </a:xfrm>
            </p:grpSpPr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1691680" y="1203598"/>
                  <a:ext cx="0" cy="50405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1907704" y="987574"/>
                  <a:ext cx="0" cy="93610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1907704" y="1455626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>
                  <a:off x="1043608" y="1458467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7507473" y="1829560"/>
                <a:ext cx="1080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>
                <a:off x="7410778" y="1829561"/>
                <a:ext cx="57340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5076056" y="1816271"/>
                <a:ext cx="0" cy="21259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H="1">
                <a:off x="5076056" y="1832091"/>
                <a:ext cx="117239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2" name="Группа 21"/>
              <p:cNvGrpSpPr/>
              <p:nvPr/>
            </p:nvGrpSpPr>
            <p:grpSpPr>
              <a:xfrm>
                <a:off x="5906487" y="3769804"/>
                <a:ext cx="1875712" cy="314114"/>
                <a:chOff x="3725960" y="3147814"/>
                <a:chExt cx="1692080" cy="270403"/>
              </a:xfrm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4211960" y="3147814"/>
                  <a:ext cx="720080" cy="27040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7" name="Прямая соединительная линия 26"/>
                <p:cNvCxnSpPr>
                  <a:stCxn id="26" idx="3"/>
                </p:cNvCxnSpPr>
                <p:nvPr/>
              </p:nvCxnSpPr>
              <p:spPr>
                <a:xfrm flipV="1">
                  <a:off x="4932040" y="3283015"/>
                  <a:ext cx="486000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flipH="1">
                  <a:off x="3725960" y="3283016"/>
                  <a:ext cx="48600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Прямая соединительная линия 22"/>
              <p:cNvCxnSpPr/>
              <p:nvPr/>
            </p:nvCxnSpPr>
            <p:spPr>
              <a:xfrm flipH="1">
                <a:off x="5068800" y="3927707"/>
                <a:ext cx="84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8571600" y="1829560"/>
                <a:ext cx="0" cy="210753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7698135" y="3926860"/>
                <a:ext cx="873465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/>
                <p:cNvSpPr txBox="1"/>
                <p:nvPr/>
              </p:nvSpPr>
              <p:spPr>
                <a:xfrm>
                  <a:off x="6841715" y="1599721"/>
                  <a:ext cx="389657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35" name="TextBox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41715" y="1599721"/>
                  <a:ext cx="389657" cy="430887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8451" r="-28125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6" name="Овал 35"/>
          <p:cNvSpPr/>
          <p:nvPr/>
        </p:nvSpPr>
        <p:spPr>
          <a:xfrm>
            <a:off x="5168539" y="2898845"/>
            <a:ext cx="753025" cy="7530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</a:rPr>
              <a:t>А</a:t>
            </a:r>
            <a:endParaRPr lang="ru-RU" sz="4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646747" y="555526"/>
                <a:ext cx="9252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15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747" y="555526"/>
                <a:ext cx="925253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7576" r="-9868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179512" y="3155115"/>
                <a:ext cx="135774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𝑡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мин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155115"/>
                <a:ext cx="1357743" cy="400110"/>
              </a:xfrm>
              <a:prstGeom prst="rect">
                <a:avLst/>
              </a:prstGeom>
              <a:blipFill rotWithShape="1">
                <a:blip r:embed="rId12"/>
                <a:stretch>
                  <a:fillRect t="-7692" r="-6726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239114" y="843558"/>
                <a:ext cx="6014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5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9114" y="843558"/>
                <a:ext cx="601447" cy="400110"/>
              </a:xfrm>
              <a:prstGeom prst="rect">
                <a:avLst/>
              </a:prstGeom>
              <a:blipFill rotWithShape="1">
                <a:blip r:embed="rId13"/>
                <a:stretch>
                  <a:fillRect t="-7576" r="-1515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7092280" y="1173746"/>
                <a:ext cx="91563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мин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1173746"/>
                <a:ext cx="915635" cy="400110"/>
              </a:xfrm>
              <a:prstGeom prst="rect">
                <a:avLst/>
              </a:prstGeom>
              <a:blipFill rotWithShape="1">
                <a:blip r:embed="rId14"/>
                <a:stretch>
                  <a:fillRect t="-7692" r="-927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1770181" y="1779662"/>
                <a:ext cx="12497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𝐼𝑡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181" y="1779662"/>
                <a:ext cx="1249766" cy="400110"/>
              </a:xfrm>
              <a:prstGeom prst="rect">
                <a:avLst/>
              </a:prstGeom>
              <a:blipFill rotWithShape="1">
                <a:blip r:embed="rId15"/>
                <a:stretch>
                  <a:fillRect t="-7576" r="-7805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1770180" y="2283718"/>
                <a:ext cx="3035638" cy="6818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𝐼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180" y="2283718"/>
                <a:ext cx="3035638" cy="681853"/>
              </a:xfrm>
              <a:prstGeom prst="rect">
                <a:avLst/>
              </a:prstGeom>
              <a:blipFill rotWithShape="1">
                <a:blip r:embed="rId16"/>
                <a:stretch>
                  <a:fillRect r="-28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770180" y="3107744"/>
                <a:ext cx="20782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𝑡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180" y="3107744"/>
                <a:ext cx="2078261" cy="400110"/>
              </a:xfrm>
              <a:prstGeom prst="rect">
                <a:avLst/>
              </a:prstGeom>
              <a:blipFill rotWithShape="1">
                <a:blip r:embed="rId17"/>
                <a:stretch>
                  <a:fillRect t="-7692" r="-4106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771200" y="3683808"/>
                <a:ext cx="31587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15+1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×120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200" y="3683808"/>
                <a:ext cx="3158750" cy="400110"/>
              </a:xfrm>
              <a:prstGeom prst="rect">
                <a:avLst/>
              </a:prstGeom>
              <a:blipFill rotWithShape="1">
                <a:blip r:embed="rId18"/>
                <a:stretch>
                  <a:fillRect t="-7576" r="-2510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71200" y="4259872"/>
                <a:ext cx="32133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  <a:ea typeface="Cambria Math"/>
                            </a:rPr>
                            <m:t>ст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=48000 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Дж=48 кДж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200" y="4259872"/>
                <a:ext cx="3213380" cy="400110"/>
              </a:xfrm>
              <a:prstGeom prst="rect">
                <a:avLst/>
              </a:prstGeom>
              <a:blipFill rotWithShape="1">
                <a:blip r:embed="rId19"/>
                <a:stretch>
                  <a:fillRect t="-7692" r="-246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Группа 4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1762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28973E-6 L -0.60191 0.324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04" y="16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74946E-6 L -0.34306 0.3529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53" y="17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62465 0.3672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33" y="18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69136E-6 L -0.70364 0.3870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91" y="1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1" grpId="1"/>
      <p:bldP spid="11" grpId="2"/>
      <p:bldP spid="36" grpId="0" animBg="1"/>
      <p:bldP spid="38" grpId="0"/>
      <p:bldP spid="38" grpId="1"/>
      <p:bldP spid="38" grpId="2"/>
      <p:bldP spid="39" grpId="0"/>
      <p:bldP spid="43" grpId="0"/>
      <p:bldP spid="43" grpId="1"/>
      <p:bldP spid="43" grpId="2"/>
      <p:bldP spid="44" grpId="0"/>
      <p:bldP spid="44" grpId="1"/>
      <p:bldP spid="44" grpId="2"/>
      <p:bldP spid="45" grpId="0"/>
      <p:bldP spid="46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1357659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На рисунке указана цепь, ток в которой равен 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Известно, что при коротком замыкании, ток становится равным 82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Внешнее сопротивление равно 20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Ом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Тогда какой источник нужно включить в эту цепь, чтобы увеличить в ней силу тока до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4 А 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полную ЭДС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до 90 В?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545052" y="1599721"/>
            <a:ext cx="2915380" cy="2589531"/>
            <a:chOff x="5313116" y="1599721"/>
            <a:chExt cx="2915380" cy="25895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6319924" y="1599721"/>
                  <a:ext cx="499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 smtClean="0">
                                <a:latin typeface="Cambria Math"/>
                                <a:ea typeface="Cambria Math"/>
                              </a:rPr>
                              <m:t>𝜉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19924" y="1599721"/>
                  <a:ext cx="499496" cy="43088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220" t="-8451" r="-21951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Группа 5"/>
            <p:cNvGrpSpPr/>
            <p:nvPr/>
          </p:nvGrpSpPr>
          <p:grpSpPr>
            <a:xfrm>
              <a:off x="5313116" y="1923678"/>
              <a:ext cx="2915380" cy="2265574"/>
              <a:chOff x="5068800" y="1349518"/>
              <a:chExt cx="3518673" cy="27344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200" i="1" smtClean="0">
                              <a:latin typeface="Cambria Math"/>
                            </a:rPr>
                            <m:t>𝑅</m:t>
                          </m:r>
                        </m:oMath>
                      </m:oMathPara>
                    </a14:m>
                    <a:endParaRPr lang="ru-RU" sz="2200" dirty="0"/>
                  </a:p>
                </p:txBody>
              </p:sp>
            </mc:Choice>
            <mc:Fallback xmlns="">
              <p:sp>
                <p:nvSpPr>
                  <p:cNvPr id="8" name="TextBox 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39869" y="3290300"/>
                    <a:ext cx="436593" cy="43088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10169" r="-44068" b="-52542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7370748" y="1349518"/>
                    <a:ext cx="559366" cy="52005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2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ru-RU" sz="2200" i="1" dirty="0"/>
                  </a:p>
                </p:txBody>
              </p:sp>
            </mc:Choice>
            <mc:Fallback xmlns="">
              <p:sp>
                <p:nvSpPr>
                  <p:cNvPr id="9" name="TextBox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70748" y="1349518"/>
                    <a:ext cx="559366" cy="520053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t="-8571" r="-22078" b="-2857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Группа 9"/>
              <p:cNvGrpSpPr/>
              <p:nvPr/>
            </p:nvGrpSpPr>
            <p:grpSpPr>
              <a:xfrm>
                <a:off x="6154767" y="1412661"/>
                <a:ext cx="1352706" cy="833798"/>
                <a:chOff x="1043608" y="987574"/>
                <a:chExt cx="1512168" cy="936104"/>
              </a:xfrm>
            </p:grpSpPr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1691680" y="1203598"/>
                  <a:ext cx="0" cy="50405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1907704" y="987574"/>
                  <a:ext cx="0" cy="93610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1907704" y="1455626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1043608" y="1458467"/>
                  <a:ext cx="64807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7507473" y="1829560"/>
                <a:ext cx="1080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>
                <a:off x="7410778" y="1829561"/>
                <a:ext cx="57340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6056" y="1816271"/>
                <a:ext cx="0" cy="21259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H="1">
                <a:off x="5076056" y="1832091"/>
                <a:ext cx="117239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5" name="Группа 14"/>
              <p:cNvGrpSpPr/>
              <p:nvPr/>
            </p:nvGrpSpPr>
            <p:grpSpPr>
              <a:xfrm>
                <a:off x="5906487" y="3769804"/>
                <a:ext cx="1875712" cy="314114"/>
                <a:chOff x="3725960" y="3147814"/>
                <a:chExt cx="1692080" cy="270403"/>
              </a:xfrm>
            </p:grpSpPr>
            <p:sp>
              <p:nvSpPr>
                <p:cNvPr id="19" name="Прямоугольник 18"/>
                <p:cNvSpPr/>
                <p:nvPr/>
              </p:nvSpPr>
              <p:spPr>
                <a:xfrm>
                  <a:off x="4211960" y="3147814"/>
                  <a:ext cx="720080" cy="27040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0" name="Прямая соединительная линия 19"/>
                <p:cNvCxnSpPr>
                  <a:stCxn id="19" idx="3"/>
                </p:cNvCxnSpPr>
                <p:nvPr/>
              </p:nvCxnSpPr>
              <p:spPr>
                <a:xfrm flipV="1">
                  <a:off x="4932040" y="3283015"/>
                  <a:ext cx="486000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flipH="1">
                  <a:off x="3725960" y="3283016"/>
                  <a:ext cx="48600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Прямая соединительная линия 15"/>
              <p:cNvCxnSpPr/>
              <p:nvPr/>
            </p:nvCxnSpPr>
            <p:spPr>
              <a:xfrm flipH="1">
                <a:off x="5068800" y="3927707"/>
                <a:ext cx="8460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8571600" y="1829560"/>
                <a:ext cx="0" cy="210753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7697479" y="3926860"/>
                <a:ext cx="87412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ru-RU" sz="2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ru-RU" sz="2200" i="1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41715" y="1599721"/>
                  <a:ext cx="476284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8451" r="-21519" b="-2676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" name="Прямоугольник 21"/>
          <p:cNvSpPr/>
          <p:nvPr/>
        </p:nvSpPr>
        <p:spPr>
          <a:xfrm>
            <a:off x="251520" y="1633655"/>
            <a:ext cx="2130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</a:rPr>
              <a:t>Дано: </a:t>
            </a:r>
            <a:endParaRPr lang="en-CA" sz="2000" dirty="0" smtClean="0">
              <a:latin typeface="Cambria Math" panose="02040503050406030204" pitchFamily="18" charset="0"/>
            </a:endParaRPr>
          </a:p>
        </p:txBody>
      </p:sp>
      <p:cxnSp>
        <p:nvCxnSpPr>
          <p:cNvPr id="29" name="Straight Connector 42"/>
          <p:cNvCxnSpPr/>
          <p:nvPr/>
        </p:nvCxnSpPr>
        <p:spPr>
          <a:xfrm flipH="1">
            <a:off x="323534" y="3795886"/>
            <a:ext cx="1224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ru-RU" sz="20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 ? </m:t>
                      </m:r>
                    </m:oMath>
                  </m:oMathPara>
                </a14:m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827824"/>
                <a:ext cx="792088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3846" t="-7576" r="-6615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22"/>
          <p:cNvCxnSpPr/>
          <p:nvPr/>
        </p:nvCxnSpPr>
        <p:spPr>
          <a:xfrm>
            <a:off x="1547664" y="1967050"/>
            <a:ext cx="0" cy="22608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𝑅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20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003798"/>
                <a:ext cx="1431097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7692" r="-6383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95686"/>
                <a:ext cx="1132746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576" r="-860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580112" y="195486"/>
                <a:ext cx="6014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95486"/>
                <a:ext cx="601447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7576" r="-15152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315656"/>
                <a:ext cx="1273362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7692" r="-717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=4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2675696"/>
                <a:ext cx="1138710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7576" r="-8556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90 В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79" y="3363838"/>
                <a:ext cx="1200906" cy="400110"/>
              </a:xfrm>
              <a:prstGeom prst="rect">
                <a:avLst/>
              </a:prstGeom>
              <a:blipFill rotWithShape="1">
                <a:blip r:embed="rId12"/>
                <a:stretch>
                  <a:fillRect t="-7692" r="-812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1763688" y="1647934"/>
                <a:ext cx="1458412" cy="7269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647934"/>
                <a:ext cx="1458412" cy="726994"/>
              </a:xfrm>
              <a:prstGeom prst="rect">
                <a:avLst/>
              </a:prstGeom>
              <a:blipFill rotWithShape="1">
                <a:blip r:embed="rId13"/>
                <a:stretch>
                  <a:fillRect r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347864" y="1648800"/>
                <a:ext cx="1000209" cy="7269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1648800"/>
                <a:ext cx="1000209" cy="726994"/>
              </a:xfrm>
              <a:prstGeom prst="rect">
                <a:avLst/>
              </a:prstGeom>
              <a:blipFill rotWithShape="1">
                <a:blip r:embed="rId14"/>
                <a:stretch>
                  <a:fillRect r="-91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594802" y="515456"/>
                <a:ext cx="7441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/>
                        </a:rPr>
                        <m:t>8</m:t>
                      </m:r>
                      <m:r>
                        <a:rPr lang="ru-RU" sz="2000" i="1"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802" y="515456"/>
                <a:ext cx="744114" cy="400110"/>
              </a:xfrm>
              <a:prstGeom prst="rect">
                <a:avLst/>
              </a:prstGeom>
              <a:blipFill rotWithShape="1">
                <a:blip r:embed="rId15"/>
                <a:stretch>
                  <a:fillRect t="-7692" r="-12295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5551064" y="1131590"/>
                <a:ext cx="6014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4 А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064" y="1131590"/>
                <a:ext cx="601447" cy="400110"/>
              </a:xfrm>
              <a:prstGeom prst="rect">
                <a:avLst/>
              </a:prstGeom>
              <a:blipFill rotWithShape="1">
                <a:blip r:embed="rId16"/>
                <a:stretch>
                  <a:fillRect t="-7692" r="-15306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2699792" y="843558"/>
                <a:ext cx="9252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</a:rPr>
                        <m:t>2</m:t>
                      </m:r>
                      <m:r>
                        <a:rPr lang="ru-RU" sz="2000" b="0" i="1" smtClean="0">
                          <a:latin typeface="Cambria Math"/>
                        </a:rPr>
                        <m:t>0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Ом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843558"/>
                <a:ext cx="925253" cy="400110"/>
              </a:xfrm>
              <a:prstGeom prst="rect">
                <a:avLst/>
              </a:prstGeom>
              <a:blipFill rotWithShape="1">
                <a:blip r:embed="rId17"/>
                <a:stretch>
                  <a:fillRect t="-7576" r="-9211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8007556" y="1131590"/>
                <a:ext cx="7409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/>
                        </a:rPr>
                        <m:t>90</m:t>
                      </m:r>
                      <m:r>
                        <a:rPr lang="ru-RU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В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7556" y="1131590"/>
                <a:ext cx="740908" cy="400110"/>
              </a:xfrm>
              <a:prstGeom prst="rect">
                <a:avLst/>
              </a:prstGeom>
              <a:blipFill rotWithShape="1">
                <a:blip r:embed="rId18"/>
                <a:stretch>
                  <a:fillRect t="-7692" r="-1239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763542" y="2427734"/>
                <a:ext cx="2039533" cy="7377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type m:val="lin"/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f>
                            <m:fPr>
                              <m:type m:val="lin"/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𝑅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den>
                          </m:f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542" y="2427734"/>
                <a:ext cx="2039533" cy="737702"/>
              </a:xfrm>
              <a:prstGeom prst="rect">
                <a:avLst/>
              </a:prstGeom>
              <a:blipFill rotWithShape="1">
                <a:blip r:embed="rId19"/>
                <a:stretch>
                  <a:fillRect r="-41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763542" y="3365067"/>
                <a:ext cx="2449645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542" y="3365067"/>
                <a:ext cx="2449645" cy="718851"/>
              </a:xfrm>
              <a:prstGeom prst="rect">
                <a:avLst/>
              </a:prstGeom>
              <a:blipFill rotWithShape="1">
                <a:blip r:embed="rId20"/>
                <a:stretch>
                  <a:fillRect r="-37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63541" y="4157155"/>
                <a:ext cx="1430071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ru-RU" sz="2000" i="1"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541" y="4157155"/>
                <a:ext cx="1430071" cy="718851"/>
              </a:xfrm>
              <a:prstGeom prst="rect">
                <a:avLst/>
              </a:prstGeom>
              <a:blipFill rotWithShape="1">
                <a:blip r:embed="rId21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Группа 4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8822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6054E-6 L -0.56042 0.352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21" y="17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6054E-6 L -0.56042 0.352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21" y="17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18914E-7 L -0.54948 0.3110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83" y="15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78865E-6 L -0.23958 0.4230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9" y="21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18914E-7 L -0.8099 0.4230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03" y="21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33" grpId="0"/>
      <p:bldP spid="36" grpId="0"/>
      <p:bldP spid="36" grpId="1"/>
      <p:bldP spid="36" grpId="2"/>
      <p:bldP spid="37" grpId="0"/>
      <p:bldP spid="38" grpId="0"/>
      <p:bldP spid="39" grpId="0"/>
      <p:bldP spid="41" grpId="0"/>
      <p:bldP spid="42" grpId="0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1324</Words>
  <Application>Microsoft Office PowerPoint</Application>
  <PresentationFormat>Экран (16:9)</PresentationFormat>
  <Paragraphs>148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Электродвижущая сила. Закон Ома для полной цепи</vt:lpstr>
      <vt:lpstr>Презентация PowerPoint</vt:lpstr>
      <vt:lpstr>Сторонние силы</vt:lpstr>
      <vt:lpstr>ЭДС источника тока</vt:lpstr>
      <vt:lpstr>Полная цепь</vt:lpstr>
      <vt:lpstr>Презентация PowerPoint</vt:lpstr>
      <vt:lpstr>Несколько источников тока</vt:lpstr>
      <vt:lpstr>К источнику тока с внутренним сопротивлением 1 Ом подключили резистор с сопротивлением 15 Ом. После этого в цепь включили амперметр, который показал, что сила тока равна 5 А. Найдите работу сторонних сил внутри источника, совершенную за 2 минуты.</vt:lpstr>
      <vt:lpstr>На рисунке указана цепь, ток в которой равен 2 А. Известно, что при коротком замыкании, ток становится равным 82 А. Внешнее сопротивление равно 20 Ом. Тогда какой источник нужно включить в эту цепь, чтобы увеличить в ней силу тока до 4 А и полную ЭДС до 90 В?</vt:lpstr>
      <vt:lpstr>На рисунке указана цепь, ток в которой равен 2 А. Известно, что при коротком замыкании, ток становится равным 82 А. Внешнее сопротивление равно 20 Ом. Тогда какой источник нужно включить в эту цепь, чтобы увеличить в ней силу тока до 4 А и полную ЭДС до 90 В?</vt:lpstr>
      <vt:lpstr>На рисунке указана цепь, ток в которой равен 2 А. Известно, что при коротком замыкании, ток становится равным 82 А. Внешнее сопротивление равно 20 Ом. Тогда какой источник нужно включить в эту цепь, чтобы увеличить в ней силу тока до 4 А и полную ЭДС до 90 В?</vt:lpstr>
      <vt:lpstr>Основные выводы</vt:lpstr>
      <vt:lpstr>Основные выводы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Электродвижущая сила. Закон Ома для полной цепи</dc:title>
  <dc:creator>User</dc:creator>
  <cp:lastModifiedBy>User</cp:lastModifiedBy>
  <cp:revision>42</cp:revision>
  <dcterms:created xsi:type="dcterms:W3CDTF">2014-09-03T12:39:19Z</dcterms:created>
  <dcterms:modified xsi:type="dcterms:W3CDTF">2014-09-15T06:52:03Z</dcterms:modified>
</cp:coreProperties>
</file>